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76" r:id="rId2"/>
    <p:sldId id="256" r:id="rId3"/>
    <p:sldId id="257" r:id="rId4"/>
    <p:sldId id="258" r:id="rId5"/>
    <p:sldId id="260" r:id="rId6"/>
    <p:sldId id="262" r:id="rId7"/>
    <p:sldId id="259" r:id="rId8"/>
    <p:sldId id="277" r:id="rId9"/>
    <p:sldId id="279" r:id="rId10"/>
    <p:sldId id="289" r:id="rId11"/>
    <p:sldId id="291" r:id="rId12"/>
    <p:sldId id="292" r:id="rId13"/>
    <p:sldId id="293" r:id="rId14"/>
    <p:sldId id="294" r:id="rId15"/>
    <p:sldId id="295" r:id="rId16"/>
    <p:sldId id="267" r:id="rId17"/>
    <p:sldId id="264" r:id="rId18"/>
    <p:sldId id="268" r:id="rId19"/>
  </p:sldIdLst>
  <p:sldSz cx="18288000" cy="10287000"/>
  <p:notesSz cx="6858000" cy="9144000"/>
  <p:embeddedFontLst>
    <p:embeddedFont>
      <p:font typeface="Aharoni" panose="02010803020104030203" pitchFamily="2" charset="-79"/>
      <p:bold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old" panose="000008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83906" autoAdjust="0"/>
  </p:normalViewPr>
  <p:slideViewPr>
    <p:cSldViewPr>
      <p:cViewPr varScale="1">
        <p:scale>
          <a:sx n="54" d="100"/>
          <a:sy n="54" d="100"/>
        </p:scale>
        <p:origin x="7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A2E3C-C6FA-4A15-A76E-A97B02B3BAF6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03DCD-3095-4FEB-9A20-161543C82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40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3DCD-3095-4FEB-9A20-161543C820E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0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3DCD-3095-4FEB-9A20-161543C820E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98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3DCD-3095-4FEB-9A20-161543C820E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97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3DCD-3095-4FEB-9A20-161543C820E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72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E82DB-B003-7356-976F-A1F90F58D2F3}"/>
              </a:ext>
            </a:extLst>
          </p:cNvPr>
          <p:cNvSpPr txBox="1"/>
          <p:nvPr/>
        </p:nvSpPr>
        <p:spPr>
          <a:xfrm>
            <a:off x="1943100" y="749231"/>
            <a:ext cx="1440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(DR. BABASAHEB AMBEDKAR TECHNOLOGICAL UNIVERSITY, LONERE)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RAJIV GANDHI COLLEGE OF ENGINEERING, RESEARCH  TECHNOLOGY, CHANDRAPUR 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(2024-25)</a:t>
            </a:r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368B8-B041-9A7F-6667-3563C7DD936D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799" y="2511818"/>
            <a:ext cx="3200400" cy="163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10FC7-C90E-BA5C-BF84-C5A812D21EED}"/>
              </a:ext>
            </a:extLst>
          </p:cNvPr>
          <p:cNvSpPr txBox="1"/>
          <p:nvPr/>
        </p:nvSpPr>
        <p:spPr>
          <a:xfrm>
            <a:off x="2590800" y="4354830"/>
            <a:ext cx="130595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 PROJECT -II  Progressive Seminar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</a:p>
          <a:p>
            <a:pPr algn="ctr"/>
            <a:r>
              <a:rPr lang="en-US" sz="2400" b="1" cap="sm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“STUDY NEST”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SEMESTER- VI THIRD YEAR 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Submitted By GROUP 7: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                                              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Dr.Nitin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Janwe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Project 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Incharge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Dr.Madhavi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adu     		                HOD,CSE                                     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Prof.Madhavi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adu  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AF191-6048-B90F-1E17-F052BE207779}"/>
              </a:ext>
            </a:extLst>
          </p:cNvPr>
          <p:cNvSpPr txBox="1"/>
          <p:nvPr/>
        </p:nvSpPr>
        <p:spPr>
          <a:xfrm>
            <a:off x="7086600" y="6621020"/>
            <a:ext cx="4724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Deepak Dey              	CSEA641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Samiksha Sorte      	CSEA643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Dhanashree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Nikhate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CSEA647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Urvashi Waghmare 	CSEA644 </a:t>
            </a: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Adyashri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Shinde   	CSEA672 </a:t>
            </a:r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8707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5BA3E-D59B-7B42-836C-986DA754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19F57FDD-CEF5-6928-4254-65724FD8B0DB}"/>
              </a:ext>
            </a:extLst>
          </p:cNvPr>
          <p:cNvSpPr txBox="1"/>
          <p:nvPr/>
        </p:nvSpPr>
        <p:spPr>
          <a:xfrm>
            <a:off x="2345370" y="0"/>
            <a:ext cx="13809030" cy="109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95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Output </a:t>
            </a:r>
            <a:endParaRPr lang="en-US" sz="80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A0739D-FED8-2047-65A4-9967821C8241}"/>
              </a:ext>
            </a:extLst>
          </p:cNvPr>
          <p:cNvSpPr txBox="1"/>
          <p:nvPr/>
        </p:nvSpPr>
        <p:spPr>
          <a:xfrm>
            <a:off x="228600" y="639699"/>
            <a:ext cx="16338473" cy="3043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95"/>
              </a:lnSpc>
              <a:spcBef>
                <a:spcPct val="0"/>
              </a:spcBef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Modules 02:</a:t>
            </a:r>
            <a:r>
              <a:rPr lang="en-IN" alt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Redirect to users semester dashboard</a:t>
            </a:r>
            <a:endParaRPr lang="en-US" alt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ts val="8195"/>
              </a:lnSpc>
              <a:spcBef>
                <a:spcPct val="0"/>
              </a:spcBef>
            </a:pPr>
            <a:endParaRPr lang="en-US" altLang="en-US" sz="4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ctr">
              <a:lnSpc>
                <a:spcPts val="8195"/>
              </a:lnSpc>
              <a:spcBef>
                <a:spcPct val="0"/>
              </a:spcBef>
            </a:pPr>
            <a:endParaRPr lang="en-US" sz="48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AA895-B5EB-6095-9A00-B3288F9AF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t="20442" r="3171" b="15065"/>
          <a:stretch>
            <a:fillRect/>
          </a:stretch>
        </p:blipFill>
        <p:spPr>
          <a:xfrm>
            <a:off x="685800" y="1690317"/>
            <a:ext cx="16916400" cy="4186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529DD1-6085-7E8D-F001-5CDA6E31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5676900"/>
            <a:ext cx="16916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2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DAD2-E9B8-3493-2B27-8B74ABD2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A8790D43-43E5-DABF-433D-924FAF69D40B}"/>
              </a:ext>
            </a:extLst>
          </p:cNvPr>
          <p:cNvSpPr txBox="1"/>
          <p:nvPr/>
        </p:nvSpPr>
        <p:spPr>
          <a:xfrm>
            <a:off x="2438400" y="266700"/>
            <a:ext cx="13809030" cy="109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95"/>
              </a:lnSpc>
              <a:spcBef>
                <a:spcPct val="0"/>
              </a:spcBef>
            </a:pPr>
            <a:r>
              <a:rPr lang="en-IN" sz="96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Output </a:t>
            </a:r>
            <a:endParaRPr lang="en-US" sz="96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440A846-9935-65DC-1A4D-BC18A9138A16}"/>
              </a:ext>
            </a:extLst>
          </p:cNvPr>
          <p:cNvSpPr txBox="1"/>
          <p:nvPr/>
        </p:nvSpPr>
        <p:spPr>
          <a:xfrm>
            <a:off x="601681" y="1021643"/>
            <a:ext cx="17084637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95"/>
              </a:lnSpc>
              <a:spcBef>
                <a:spcPct val="0"/>
              </a:spcBef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Modules 03:</a:t>
            </a:r>
            <a:r>
              <a:rPr lang="en-IN" alt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Consuming the content of all the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01694-62F0-6B3D-69C0-3399BB1A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3" r="24462"/>
          <a:stretch>
            <a:fillRect/>
          </a:stretch>
        </p:blipFill>
        <p:spPr>
          <a:xfrm>
            <a:off x="304800" y="2296773"/>
            <a:ext cx="6504904" cy="7723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BE279-160B-64A2-1F67-831611AA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631" y="2296773"/>
            <a:ext cx="10876614" cy="77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8C909-7266-69F8-CBD1-A3001156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1516D0F7-9EFF-136D-1BCF-3C7FF534CCD1}"/>
              </a:ext>
            </a:extLst>
          </p:cNvPr>
          <p:cNvSpPr txBox="1"/>
          <p:nvPr/>
        </p:nvSpPr>
        <p:spPr>
          <a:xfrm>
            <a:off x="2529443" y="342900"/>
            <a:ext cx="13809030" cy="109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95"/>
              </a:lnSpc>
              <a:spcBef>
                <a:spcPct val="0"/>
              </a:spcBef>
            </a:pPr>
            <a:r>
              <a:rPr lang="en-IN" sz="96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Output </a:t>
            </a:r>
            <a:endParaRPr lang="en-US" sz="96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09B03F2-C293-D62A-D4E0-B40CB8862EFC}"/>
              </a:ext>
            </a:extLst>
          </p:cNvPr>
          <p:cNvSpPr txBox="1"/>
          <p:nvPr/>
        </p:nvSpPr>
        <p:spPr>
          <a:xfrm>
            <a:off x="2529443" y="1104900"/>
            <a:ext cx="16338473" cy="998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Modules 04:</a:t>
            </a:r>
            <a:r>
              <a:rPr lang="en-IN" alt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MCQ based test of each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1DB93-A51B-D531-C246-F7AD6BF79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" r="36129"/>
          <a:stretch>
            <a:fillRect/>
          </a:stretch>
        </p:blipFill>
        <p:spPr>
          <a:xfrm>
            <a:off x="381000" y="2103635"/>
            <a:ext cx="7602415" cy="7766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7DBCC-B7A6-C7A6-36F5-F0A867E8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15" y="2103635"/>
            <a:ext cx="9952705" cy="78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5AE3F-B260-021E-4544-E75BB56B2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8B92DA12-1293-8361-C254-E152AFC6CCB1}"/>
              </a:ext>
            </a:extLst>
          </p:cNvPr>
          <p:cNvSpPr txBox="1"/>
          <p:nvPr/>
        </p:nvSpPr>
        <p:spPr>
          <a:xfrm>
            <a:off x="2438400" y="-93785"/>
            <a:ext cx="13809030" cy="109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95"/>
              </a:lnSpc>
              <a:spcBef>
                <a:spcPct val="0"/>
              </a:spcBef>
            </a:pPr>
            <a:r>
              <a:rPr lang="en-IN" sz="72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Output </a:t>
            </a:r>
            <a:endParaRPr lang="en-US" sz="72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EC7EDB7-01D4-2234-47FE-229F33780EDF}"/>
              </a:ext>
            </a:extLst>
          </p:cNvPr>
          <p:cNvSpPr txBox="1"/>
          <p:nvPr/>
        </p:nvSpPr>
        <p:spPr>
          <a:xfrm>
            <a:off x="767001" y="560770"/>
            <a:ext cx="17313237" cy="2890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Modules 05:</a:t>
            </a:r>
            <a:r>
              <a:rPr lang="en-IN" altLang="en-US" sz="4000" b="1" dirty="0">
                <a:latin typeface="Poppins" panose="00000500000000000000" pitchFamily="2" charset="0"/>
                <a:cs typeface="Poppins" panose="00000500000000000000" pitchFamily="2" charset="0"/>
              </a:rPr>
              <a:t>Check progress &amp; Certificate generation</a:t>
            </a:r>
          </a:p>
          <a:p>
            <a:pPr algn="ctr">
              <a:lnSpc>
                <a:spcPts val="8195"/>
              </a:lnSpc>
              <a:spcBef>
                <a:spcPct val="0"/>
              </a:spcBef>
            </a:pPr>
            <a:endParaRPr lang="en-US" altLang="en-US" sz="40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lvl="0" algn="ctr">
              <a:lnSpc>
                <a:spcPts val="8195"/>
              </a:lnSpc>
              <a:spcBef>
                <a:spcPct val="0"/>
              </a:spcBef>
            </a:pPr>
            <a:endParaRPr lang="en-US" sz="40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46CF22-1F33-4652-A3E7-258D276913B0}"/>
              </a:ext>
            </a:extLst>
          </p:cNvPr>
          <p:cNvGrpSpPr/>
          <p:nvPr/>
        </p:nvGrpSpPr>
        <p:grpSpPr>
          <a:xfrm>
            <a:off x="850366" y="1498301"/>
            <a:ext cx="16587267" cy="4559599"/>
            <a:chOff x="933732" y="1954509"/>
            <a:chExt cx="16587267" cy="5015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3E47A06-02A9-F89C-E6D6-5D31F8A8F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4" t="14152" r="33066" b="11734"/>
            <a:stretch>
              <a:fillRect/>
            </a:stretch>
          </p:blipFill>
          <p:spPr>
            <a:xfrm>
              <a:off x="933732" y="1954509"/>
              <a:ext cx="6000468" cy="5015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145B84-F118-FA79-AA51-9C90703B2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138" y="1954509"/>
              <a:ext cx="9906861" cy="50152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4E3F4FD-B95E-40CA-5735-0ABA889BF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65" y="6057900"/>
            <a:ext cx="16587267" cy="397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3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79A66-1716-ECE5-CE57-D1DC0A2C0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AF70ED87-D2ED-B1E7-52AE-1515C0245656}"/>
              </a:ext>
            </a:extLst>
          </p:cNvPr>
          <p:cNvSpPr txBox="1"/>
          <p:nvPr/>
        </p:nvSpPr>
        <p:spPr>
          <a:xfrm>
            <a:off x="2239484" y="38100"/>
            <a:ext cx="13809030" cy="109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95"/>
              </a:lnSpc>
              <a:spcBef>
                <a:spcPct val="0"/>
              </a:spcBef>
            </a:pPr>
            <a:r>
              <a:rPr lang="en-IN" sz="80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Output </a:t>
            </a:r>
            <a:endParaRPr lang="en-US" sz="80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80B775-C39D-2180-E453-30C382BC793B}"/>
              </a:ext>
            </a:extLst>
          </p:cNvPr>
          <p:cNvSpPr txBox="1"/>
          <p:nvPr/>
        </p:nvSpPr>
        <p:spPr>
          <a:xfrm>
            <a:off x="974762" y="610908"/>
            <a:ext cx="16338473" cy="998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Modules 06: </a:t>
            </a:r>
            <a:r>
              <a:rPr lang="en-IN" alt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Ai recommendation for low grades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80774-AFB5-E170-DF44-D0703A1FD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8" r="34127"/>
          <a:stretch>
            <a:fillRect/>
          </a:stretch>
        </p:blipFill>
        <p:spPr>
          <a:xfrm>
            <a:off x="957177" y="1600462"/>
            <a:ext cx="5715000" cy="8627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CF6874-4199-B42C-6587-A1518D45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927" y="1609643"/>
            <a:ext cx="10287000" cy="40457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98009E-D10C-30AE-2A38-4A134C14E848}"/>
              </a:ext>
            </a:extLst>
          </p:cNvPr>
          <p:cNvGrpSpPr/>
          <p:nvPr/>
        </p:nvGrpSpPr>
        <p:grpSpPr>
          <a:xfrm>
            <a:off x="6996927" y="5458166"/>
            <a:ext cx="16338473" cy="4790734"/>
            <a:chOff x="6991064" y="6134100"/>
            <a:chExt cx="16338473" cy="47907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80D4B1-B86A-1A57-99B8-C00B0333256B}"/>
                </a:ext>
              </a:extLst>
            </p:cNvPr>
            <p:cNvGrpSpPr/>
            <p:nvPr/>
          </p:nvGrpSpPr>
          <p:grpSpPr>
            <a:xfrm>
              <a:off x="6991064" y="6134100"/>
              <a:ext cx="16338473" cy="1875677"/>
              <a:chOff x="7014511" y="6382677"/>
              <a:chExt cx="16338473" cy="187567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419F13-0237-8A20-A98D-A860F556D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4511" y="6972300"/>
                <a:ext cx="10316311" cy="1286054"/>
              </a:xfrm>
              <a:prstGeom prst="rect">
                <a:avLst/>
              </a:prstGeom>
            </p:spPr>
          </p:pic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8AA2E251-4FD1-117E-66D5-4BA91E749430}"/>
                  </a:ext>
                </a:extLst>
              </p:cNvPr>
              <p:cNvSpPr txBox="1"/>
              <p:nvPr/>
            </p:nvSpPr>
            <p:spPr>
              <a:xfrm>
                <a:off x="7014511" y="6382677"/>
                <a:ext cx="16338473" cy="6658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3200" b="1" dirty="0">
                    <a:solidFill>
                      <a:schemeClr val="tx2">
                        <a:lumMod val="75000"/>
                      </a:schemeClr>
                    </a:solidFill>
                    <a:latin typeface="Montserrat Bold" panose="00000800000000000000" charset="0"/>
                    <a:ea typeface="Montserrat Bold"/>
                    <a:cs typeface="Mongolian Baiti" panose="03000500000000000000" pitchFamily="66" charset="0"/>
                    <a:sym typeface="Montserrat Bold"/>
                  </a:rPr>
                  <a:t>API</a:t>
                </a:r>
                <a:endParaRPr lang="en-IN" altLang="en-US" sz="4800" b="1" dirty="0"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45FDD4-7708-F394-2184-1B96D6305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1064" y="8009777"/>
              <a:ext cx="10339757" cy="2915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6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3E878-0F46-2E11-182F-0ECED3EF7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ECE71E1B-5CB3-C566-B3AD-6FDB5520436A}"/>
              </a:ext>
            </a:extLst>
          </p:cNvPr>
          <p:cNvSpPr txBox="1"/>
          <p:nvPr/>
        </p:nvSpPr>
        <p:spPr>
          <a:xfrm>
            <a:off x="2438400" y="266700"/>
            <a:ext cx="13809030" cy="109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95"/>
              </a:lnSpc>
              <a:spcBef>
                <a:spcPct val="0"/>
              </a:spcBef>
            </a:pPr>
            <a:r>
              <a:rPr lang="en-IN" sz="96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Output </a:t>
            </a:r>
            <a:endParaRPr lang="en-US" sz="96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B97FDBA-4260-EDC3-A60D-0D60A0DD47AD}"/>
              </a:ext>
            </a:extLst>
          </p:cNvPr>
          <p:cNvSpPr txBox="1"/>
          <p:nvPr/>
        </p:nvSpPr>
        <p:spPr>
          <a:xfrm>
            <a:off x="974763" y="991594"/>
            <a:ext cx="16338473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95"/>
              </a:lnSpc>
              <a:spcBef>
                <a:spcPct val="0"/>
              </a:spcBef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Modules 07: </a:t>
            </a:r>
            <a:r>
              <a:rPr lang="en-IN" alt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Student report generation by admin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5BC0F-B227-5A50-E53E-7193E83B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1" y="1896346"/>
            <a:ext cx="8775100" cy="4537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8407B8-4352-7D54-3AE5-4FF77644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84" t="16325" r="7691"/>
          <a:stretch>
            <a:fillRect/>
          </a:stretch>
        </p:blipFill>
        <p:spPr>
          <a:xfrm>
            <a:off x="8915401" y="6213231"/>
            <a:ext cx="8775100" cy="3362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C72C99-3152-7B88-DC5D-61EE8AA635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85" y="1896346"/>
            <a:ext cx="7614514" cy="3886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C324F9-5D05-C867-5B4D-E702EA36A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86" y="6657771"/>
            <a:ext cx="7614514" cy="29150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827482-F1B0-698C-1407-CC01A048A962}"/>
              </a:ext>
            </a:extLst>
          </p:cNvPr>
          <p:cNvSpPr/>
          <p:nvPr/>
        </p:nvSpPr>
        <p:spPr>
          <a:xfrm>
            <a:off x="9829800" y="8496300"/>
            <a:ext cx="1752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ysClr val="windowText" lastClr="000000"/>
                </a:solidFill>
              </a:rPr>
              <a:t>Bishal Roy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236CC7B-FD9B-BED4-E62C-18B19E562B27}"/>
              </a:ext>
            </a:extLst>
          </p:cNvPr>
          <p:cNvSpPr/>
          <p:nvPr/>
        </p:nvSpPr>
        <p:spPr>
          <a:xfrm rot="5400000">
            <a:off x="4076689" y="6019653"/>
            <a:ext cx="609464" cy="3811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2354E9D-4DDF-919B-E269-FE9607AC5A8B}"/>
              </a:ext>
            </a:extLst>
          </p:cNvPr>
          <p:cNvSpPr/>
          <p:nvPr/>
        </p:nvSpPr>
        <p:spPr>
          <a:xfrm>
            <a:off x="8305937" y="7734141"/>
            <a:ext cx="609464" cy="3811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69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2879" y="6713609"/>
            <a:ext cx="3296071" cy="108288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072234" y="1268494"/>
            <a:ext cx="7274437" cy="91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0191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Aaron Loeb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57503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Alfredo Torres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57503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Project manager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23789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Juliana Silva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23789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90076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Daniel Gallego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90076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IT Expert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754134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b="1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Olivia Wilson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754134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Marketing Head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0860FD-5DEE-B2A7-98F6-7C4E19D223AE}"/>
              </a:ext>
            </a:extLst>
          </p:cNvPr>
          <p:cNvSpPr txBox="1"/>
          <p:nvPr/>
        </p:nvSpPr>
        <p:spPr>
          <a:xfrm>
            <a:off x="720035" y="2490505"/>
            <a:ext cx="1700508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>
                <a:latin typeface="Poppins" panose="00000500000000000000" pitchFamily="2" charset="0"/>
                <a:cs typeface="Poppins" panose="00000500000000000000" pitchFamily="2" charset="0"/>
              </a:rPr>
              <a:t>StudyNest</a:t>
            </a:r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 is more than just a learning platform — it is a complete academic companion designed to simplify, guide, and empower students.</a:t>
            </a:r>
            <a:b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From structured semester-wise modules to instant quiz evaluations and auto-generated certificates, it ensures every student’s effort is recognized and rewarded.</a:t>
            </a:r>
          </a:p>
          <a:p>
            <a:pPr algn="just"/>
            <a:b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With the power of AI recommendations, </a:t>
            </a:r>
            <a:r>
              <a:rPr lang="en-US" sz="3200" b="1" dirty="0" err="1">
                <a:latin typeface="Poppins" panose="00000500000000000000" pitchFamily="2" charset="0"/>
                <a:cs typeface="Poppins" panose="00000500000000000000" pitchFamily="2" charset="0"/>
              </a:rPr>
              <a:t>StudyNest</a:t>
            </a:r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 helps students discover the right courses that match their goals and abilities.</a:t>
            </a:r>
          </a:p>
          <a:p>
            <a:pPr algn="just"/>
            <a:b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Our aim is to create a smarter, secure, and personalized learning experience that supports both students and tutors on the path to success.</a:t>
            </a:r>
            <a:b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200" b="1" dirty="0" err="1">
                <a:latin typeface="Poppins" panose="00000500000000000000" pitchFamily="2" charset="0"/>
                <a:cs typeface="Poppins" panose="00000500000000000000" pitchFamily="2" charset="0"/>
              </a:rPr>
              <a:t>StudyNest</a:t>
            </a:r>
            <a:r>
              <a:rPr lang="en-US" sz="3200" b="1" dirty="0">
                <a:latin typeface="Poppins" panose="00000500000000000000" pitchFamily="2" charset="0"/>
                <a:cs typeface="Poppins" panose="00000500000000000000" pitchFamily="2" charset="0"/>
              </a:rPr>
              <a:t> — where learning meets innovation.</a:t>
            </a:r>
            <a:endParaRPr lang="en-IN" sz="32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B4BF73D4-A778-AA6D-776A-E01BC0790C54}"/>
              </a:ext>
            </a:extLst>
          </p:cNvPr>
          <p:cNvGrpSpPr/>
          <p:nvPr/>
        </p:nvGrpSpPr>
        <p:grpSpPr>
          <a:xfrm>
            <a:off x="-1783644" y="9367129"/>
            <a:ext cx="4693046" cy="4693046"/>
            <a:chOff x="0" y="0"/>
            <a:chExt cx="812800" cy="8128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97FB8994-5D17-BE37-54E4-866576B329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258C306B-FC14-503F-BC73-2AFA5E28019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15660FD6-ADE0-9513-2BE6-19A9BFA588E5}"/>
              </a:ext>
            </a:extLst>
          </p:cNvPr>
          <p:cNvGrpSpPr/>
          <p:nvPr/>
        </p:nvGrpSpPr>
        <p:grpSpPr>
          <a:xfrm>
            <a:off x="16350369" y="-3077522"/>
            <a:ext cx="4693046" cy="4693046"/>
            <a:chOff x="0" y="0"/>
            <a:chExt cx="812800" cy="8128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22C77F14-3958-92E2-CFF0-D4B720CA77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C7B34124-AE61-344F-61DE-F61CEC9827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5201579" y="1257300"/>
            <a:ext cx="7884841" cy="91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A96C4C-4DB0-D7A9-AEA0-C859D42CC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67" y="2308889"/>
            <a:ext cx="16517663" cy="609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ChatGPT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Conversational AI by OpenAI</a:t>
            </a:r>
            <a:endParaRPr lang="en-US" alt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OpenAI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AI research organization behind ChatGPT</a:t>
            </a: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Spring Boot</a:t>
            </a:r>
            <a:r>
              <a:rPr lang="en-US" alt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 – Backend framework for Java applications</a:t>
            </a: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Code hosting &amp; collaboration platform</a:t>
            </a:r>
          </a:p>
          <a:p>
            <a:pPr marL="571500" lvl="0" indent="-5715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Udemy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– Online course marketplace</a:t>
            </a:r>
          </a:p>
          <a:p>
            <a:pPr marL="571500" marR="0" lvl="0" indent="-5715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4400" b="1" dirty="0" err="1"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en-US" alt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alt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– For getting </a:t>
            </a:r>
            <a:r>
              <a:rPr lang="en-IN" alt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references of other projects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</a:p>
        </p:txBody>
      </p:sp>
      <p:sp>
        <p:nvSpPr>
          <p:cNvPr id="3" name="Freeform 21">
            <a:extLst>
              <a:ext uri="{FF2B5EF4-FFF2-40B4-BE49-F238E27FC236}">
                <a16:creationId xmlns:a16="http://schemas.microsoft.com/office/drawing/2014/main" id="{1005ADB0-076B-4349-24A9-83EEA80D91EF}"/>
              </a:ext>
            </a:extLst>
          </p:cNvPr>
          <p:cNvSpPr/>
          <p:nvPr/>
        </p:nvSpPr>
        <p:spPr>
          <a:xfrm rot="15246221">
            <a:off x="13899315" y="-1973539"/>
            <a:ext cx="7007029" cy="7056234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21">
            <a:extLst>
              <a:ext uri="{FF2B5EF4-FFF2-40B4-BE49-F238E27FC236}">
                <a16:creationId xmlns:a16="http://schemas.microsoft.com/office/drawing/2014/main" id="{E703C660-33CC-7AB7-9A53-0CC27A0B2B77}"/>
              </a:ext>
            </a:extLst>
          </p:cNvPr>
          <p:cNvSpPr/>
          <p:nvPr/>
        </p:nvSpPr>
        <p:spPr>
          <a:xfrm rot="3508321">
            <a:off x="-6865954" y="6492387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DD118666-50D2-490C-A86C-006823E41ED6}"/>
              </a:ext>
            </a:extLst>
          </p:cNvPr>
          <p:cNvGrpSpPr/>
          <p:nvPr/>
        </p:nvGrpSpPr>
        <p:grpSpPr>
          <a:xfrm>
            <a:off x="-2895600" y="-2585660"/>
            <a:ext cx="4693046" cy="4693046"/>
            <a:chOff x="0" y="0"/>
            <a:chExt cx="812800" cy="81280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E7D8D544-2616-E457-B683-88680598C4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CDDA577B-A4B5-D6CE-005D-CD15CA6EA9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9693901C-BAAA-3462-C09D-0358D4D803BA}"/>
              </a:ext>
            </a:extLst>
          </p:cNvPr>
          <p:cNvGrpSpPr/>
          <p:nvPr/>
        </p:nvGrpSpPr>
        <p:grpSpPr>
          <a:xfrm>
            <a:off x="16687800" y="9410700"/>
            <a:ext cx="4693046" cy="4693046"/>
            <a:chOff x="0" y="0"/>
            <a:chExt cx="812800" cy="8128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E7CE657-8188-AD87-43F4-89FD4DFE72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F8EA81F-929B-6B44-AD8A-7AA35F51B3B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4000500"/>
            <a:ext cx="8819592" cy="176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b="1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id="9" name="Freeform 9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03" b="-3703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696322" y="2552700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DEBF7A4-5B08-E05F-89DD-C64C7B5D8833}"/>
              </a:ext>
            </a:extLst>
          </p:cNvPr>
          <p:cNvGrpSpPr/>
          <p:nvPr/>
        </p:nvGrpSpPr>
        <p:grpSpPr>
          <a:xfrm>
            <a:off x="-1833713" y="-800100"/>
            <a:ext cx="21955426" cy="21091087"/>
            <a:chOff x="-1913095" y="-612713"/>
            <a:chExt cx="21955426" cy="21091087"/>
          </a:xfrm>
        </p:grpSpPr>
        <p:grpSp>
          <p:nvGrpSpPr>
            <p:cNvPr id="3" name="Group 3"/>
            <p:cNvGrpSpPr/>
            <p:nvPr/>
          </p:nvGrpSpPr>
          <p:grpSpPr>
            <a:xfrm>
              <a:off x="1934705" y="6251147"/>
              <a:ext cx="16940393" cy="14227227"/>
              <a:chOff x="-239976" y="38100"/>
              <a:chExt cx="976576" cy="820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239976" y="45468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5DA0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478508" y="1842811"/>
              <a:ext cx="12473079" cy="16684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2819"/>
                </a:lnSpc>
                <a:spcBef>
                  <a:spcPct val="0"/>
                </a:spcBef>
              </a:pPr>
              <a:r>
                <a:rPr lang="en-US" sz="13800" b="1" dirty="0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STUDY NEST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6306800" y="545684"/>
              <a:ext cx="3735531" cy="373553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0" cap="sq">
                <a:solidFill>
                  <a:srgbClr val="145DA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-990600" y="-612713"/>
              <a:ext cx="2667000" cy="266700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45DA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4989735" y="9141939"/>
              <a:ext cx="8779632" cy="1733977"/>
            </a:xfrm>
            <a:custGeom>
              <a:avLst/>
              <a:gdLst/>
              <a:ahLst/>
              <a:cxnLst/>
              <a:rect l="l" t="t" r="r" b="b"/>
              <a:pathLst>
                <a:path w="8779632" h="1733977">
                  <a:moveTo>
                    <a:pt x="0" y="0"/>
                  </a:moveTo>
                  <a:lnTo>
                    <a:pt x="8779632" y="0"/>
                  </a:lnTo>
                  <a:lnTo>
                    <a:pt x="8779632" y="1733977"/>
                  </a:lnTo>
                  <a:lnTo>
                    <a:pt x="0" y="1733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4655902" y="3368133"/>
              <a:ext cx="9113465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4000" b="1" spc="-100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“ONLINE LEARNING PLATFORM WITH AI </a:t>
              </a:r>
              <a:r>
                <a:rPr lang="en-IN" sz="4000" b="1" spc="-100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RECOMMENDATION SYSTEM “</a:t>
              </a:r>
              <a:endParaRPr lang="en-US" sz="4000" b="1" spc="-100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5427071" y="5194912"/>
              <a:ext cx="7572335" cy="4343400"/>
              <a:chOff x="0" y="0"/>
              <a:chExt cx="7981950" cy="45783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242424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3261" b="-3261"/>
                </a:stretch>
              </a:blipFill>
            </p:spPr>
          </p:sp>
        </p:grpSp>
        <p:grpSp>
          <p:nvGrpSpPr>
            <p:cNvPr id="2" name="Group 7">
              <a:extLst>
                <a:ext uri="{FF2B5EF4-FFF2-40B4-BE49-F238E27FC236}">
                  <a16:creationId xmlns:a16="http://schemas.microsoft.com/office/drawing/2014/main" id="{335558E1-0897-55A1-0F85-611DD43524C9}"/>
                </a:ext>
              </a:extLst>
            </p:cNvPr>
            <p:cNvGrpSpPr/>
            <p:nvPr/>
          </p:nvGrpSpPr>
          <p:grpSpPr>
            <a:xfrm>
              <a:off x="-1913095" y="6474939"/>
              <a:ext cx="2773681" cy="2667000"/>
              <a:chOff x="0" y="0"/>
              <a:chExt cx="812800" cy="812800"/>
            </a:xfrm>
          </p:grpSpPr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2E5CF5FD-D0AD-8CE7-78E1-9BE4C3A265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0" cap="sq">
                <a:solidFill>
                  <a:srgbClr val="145DA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5" name="TextBox 9">
                <a:extLst>
                  <a:ext uri="{FF2B5EF4-FFF2-40B4-BE49-F238E27FC236}">
                    <a16:creationId xmlns:a16="http://schemas.microsoft.com/office/drawing/2014/main" id="{950304B5-AE60-2CC0-1D96-3650135506F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4EFA405-1C80-5BD0-8B21-D5EC33DD2852}"/>
              </a:ext>
            </a:extLst>
          </p:cNvPr>
          <p:cNvGrpSpPr/>
          <p:nvPr/>
        </p:nvGrpSpPr>
        <p:grpSpPr>
          <a:xfrm>
            <a:off x="-1757781" y="-2056651"/>
            <a:ext cx="20239876" cy="12659056"/>
            <a:chOff x="-1757781" y="-2056651"/>
            <a:chExt cx="20239876" cy="12659056"/>
          </a:xfrm>
        </p:grpSpPr>
        <p:grpSp>
          <p:nvGrpSpPr>
            <p:cNvPr id="2" name="Group 2"/>
            <p:cNvGrpSpPr/>
            <p:nvPr/>
          </p:nvGrpSpPr>
          <p:grpSpPr>
            <a:xfrm>
              <a:off x="14517814" y="-315404"/>
              <a:ext cx="3964281" cy="10917809"/>
              <a:chOff x="0" y="0"/>
              <a:chExt cx="1044090" cy="2875472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044090" cy="2875472"/>
              </a:xfrm>
              <a:custGeom>
                <a:avLst/>
                <a:gdLst/>
                <a:ahLst/>
                <a:cxnLst/>
                <a:rect l="l" t="t" r="r" b="b"/>
                <a:pathLst>
                  <a:path w="1044090" h="2875472">
                    <a:moveTo>
                      <a:pt x="0" y="0"/>
                    </a:moveTo>
                    <a:lnTo>
                      <a:pt x="1044090" y="0"/>
                    </a:lnTo>
                    <a:lnTo>
                      <a:pt x="1044090" y="2875472"/>
                    </a:lnTo>
                    <a:lnTo>
                      <a:pt x="0" y="2875472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1044090" cy="29135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5763877" y="425710"/>
              <a:ext cx="6760246" cy="13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248"/>
                </a:lnSpc>
                <a:spcBef>
                  <a:spcPct val="0"/>
                </a:spcBef>
              </a:pPr>
              <a:r>
                <a:rPr lang="en-US" sz="9600" b="1" dirty="0">
                  <a:solidFill>
                    <a:srgbClr val="051D4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Overview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-1757781" y="-2056651"/>
              <a:ext cx="3735531" cy="373553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0" cap="sq">
                <a:solidFill>
                  <a:srgbClr val="145DA0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3520968" y="623651"/>
              <a:ext cx="4606987" cy="9392508"/>
            </a:xfrm>
            <a:custGeom>
              <a:avLst/>
              <a:gdLst/>
              <a:ahLst/>
              <a:cxnLst/>
              <a:rect l="l" t="t" r="r" b="b"/>
              <a:pathLst>
                <a:path w="5972616" h="9392508">
                  <a:moveTo>
                    <a:pt x="0" y="0"/>
                  </a:moveTo>
                  <a:lnTo>
                    <a:pt x="5972616" y="0"/>
                  </a:lnTo>
                  <a:lnTo>
                    <a:pt x="5972616" y="9392508"/>
                  </a:lnTo>
                  <a:lnTo>
                    <a:pt x="0" y="9392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87" r="-2387"/>
              </a:stretch>
            </a:blipFill>
          </p:spPr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BF7281-1AB7-57C6-5B82-EC50FD152D7C}"/>
                </a:ext>
              </a:extLst>
            </p:cNvPr>
            <p:cNvGrpSpPr/>
            <p:nvPr/>
          </p:nvGrpSpPr>
          <p:grpSpPr>
            <a:xfrm>
              <a:off x="719369" y="2267729"/>
              <a:ext cx="13131953" cy="6187790"/>
              <a:chOff x="2941233" y="3397227"/>
              <a:chExt cx="6988164" cy="4406510"/>
            </a:xfrm>
          </p:grpSpPr>
          <p:sp>
            <p:nvSpPr>
              <p:cNvPr id="9" name="Freeform 9"/>
              <p:cNvSpPr/>
              <p:nvPr/>
            </p:nvSpPr>
            <p:spPr>
              <a:xfrm rot="5400000">
                <a:off x="2912435" y="3472452"/>
                <a:ext cx="510937" cy="453341"/>
              </a:xfrm>
              <a:custGeom>
                <a:avLst/>
                <a:gdLst/>
                <a:ahLst/>
                <a:cxnLst/>
                <a:rect l="l" t="t" r="r" b="b"/>
                <a:pathLst>
                  <a:path w="510937" h="453341">
                    <a:moveTo>
                      <a:pt x="0" y="0"/>
                    </a:moveTo>
                    <a:lnTo>
                      <a:pt x="510937" y="0"/>
                    </a:lnTo>
                    <a:lnTo>
                      <a:pt x="510937" y="453341"/>
                    </a:lnTo>
                    <a:lnTo>
                      <a:pt x="0" y="4533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3663160" y="3397227"/>
                <a:ext cx="3773019" cy="3652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95"/>
                  </a:lnSpc>
                  <a:spcBef>
                    <a:spcPct val="0"/>
                  </a:spcBef>
                </a:pPr>
                <a:r>
                  <a:rPr lang="en-US" sz="4400" b="1" spc="300" dirty="0">
                    <a:solidFill>
                      <a:srgbClr val="051D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Introduction</a:t>
                </a:r>
              </a:p>
            </p:txBody>
          </p:sp>
          <p:sp>
            <p:nvSpPr>
              <p:cNvPr id="13" name="Freeform 13"/>
              <p:cNvSpPr/>
              <p:nvPr/>
            </p:nvSpPr>
            <p:spPr>
              <a:xfrm rot="5400000">
                <a:off x="2912435" y="4097959"/>
                <a:ext cx="510937" cy="453341"/>
              </a:xfrm>
              <a:custGeom>
                <a:avLst/>
                <a:gdLst/>
                <a:ahLst/>
                <a:cxnLst/>
                <a:rect l="l" t="t" r="r" b="b"/>
                <a:pathLst>
                  <a:path w="510937" h="453341">
                    <a:moveTo>
                      <a:pt x="0" y="0"/>
                    </a:moveTo>
                    <a:lnTo>
                      <a:pt x="510937" y="0"/>
                    </a:lnTo>
                    <a:lnTo>
                      <a:pt x="510937" y="453341"/>
                    </a:lnTo>
                    <a:lnTo>
                      <a:pt x="0" y="4533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3613999" y="4109255"/>
                <a:ext cx="6090440" cy="3652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995"/>
                  </a:lnSpc>
                  <a:spcBef>
                    <a:spcPct val="0"/>
                  </a:spcBef>
                </a:pPr>
                <a:r>
                  <a:rPr lang="en-US" sz="4400" b="1" spc="300" dirty="0">
                    <a:solidFill>
                      <a:srgbClr val="051D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Problem statement with objectives </a:t>
                </a:r>
              </a:p>
            </p:txBody>
          </p:sp>
          <p:sp>
            <p:nvSpPr>
              <p:cNvPr id="16" name="Freeform 16"/>
              <p:cNvSpPr/>
              <p:nvPr/>
            </p:nvSpPr>
            <p:spPr>
              <a:xfrm rot="5400000">
                <a:off x="2912435" y="4723196"/>
                <a:ext cx="510937" cy="453341"/>
              </a:xfrm>
              <a:custGeom>
                <a:avLst/>
                <a:gdLst/>
                <a:ahLst/>
                <a:cxnLst/>
                <a:rect l="l" t="t" r="r" b="b"/>
                <a:pathLst>
                  <a:path w="510937" h="453341">
                    <a:moveTo>
                      <a:pt x="0" y="0"/>
                    </a:moveTo>
                    <a:lnTo>
                      <a:pt x="510937" y="0"/>
                    </a:lnTo>
                    <a:lnTo>
                      <a:pt x="510937" y="453341"/>
                    </a:lnTo>
                    <a:lnTo>
                      <a:pt x="0" y="4533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3663160" y="4731770"/>
                <a:ext cx="4652520" cy="3652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95"/>
                  </a:lnSpc>
                  <a:spcBef>
                    <a:spcPct val="0"/>
                  </a:spcBef>
                </a:pPr>
                <a:r>
                  <a:rPr lang="en-US" sz="4400" b="1" spc="300" dirty="0">
                    <a:solidFill>
                      <a:srgbClr val="051D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Algorithm</a:t>
                </a: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5531626" y="4736087"/>
                <a:ext cx="4397771" cy="3864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95"/>
                  </a:lnSpc>
                  <a:spcBef>
                    <a:spcPct val="0"/>
                  </a:spcBef>
                </a:pPr>
                <a:r>
                  <a:rPr lang="en-US" sz="4400" b="1" spc="300" dirty="0">
                    <a:solidFill>
                      <a:srgbClr val="051D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&amp; Methods</a:t>
                </a:r>
              </a:p>
            </p:txBody>
          </p:sp>
          <p:sp>
            <p:nvSpPr>
              <p:cNvPr id="22" name="Freeform 22"/>
              <p:cNvSpPr/>
              <p:nvPr/>
            </p:nvSpPr>
            <p:spPr>
              <a:xfrm rot="5400000">
                <a:off x="2942379" y="5422439"/>
                <a:ext cx="510937" cy="453341"/>
              </a:xfrm>
              <a:custGeom>
                <a:avLst/>
                <a:gdLst/>
                <a:ahLst/>
                <a:cxnLst/>
                <a:rect l="l" t="t" r="r" b="b"/>
                <a:pathLst>
                  <a:path w="510937" h="453341">
                    <a:moveTo>
                      <a:pt x="0" y="0"/>
                    </a:moveTo>
                    <a:lnTo>
                      <a:pt x="510937" y="0"/>
                    </a:lnTo>
                    <a:lnTo>
                      <a:pt x="510937" y="453341"/>
                    </a:lnTo>
                    <a:lnTo>
                      <a:pt x="0" y="4533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3663160" y="5445349"/>
                <a:ext cx="4579735" cy="3652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95"/>
                  </a:lnSpc>
                  <a:spcBef>
                    <a:spcPct val="0"/>
                  </a:spcBef>
                </a:pPr>
                <a:r>
                  <a:rPr lang="en-US" sz="4400" b="1" spc="300" dirty="0">
                    <a:solidFill>
                      <a:srgbClr val="051D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Modules</a:t>
                </a:r>
              </a:p>
            </p:txBody>
          </p:sp>
          <p:sp>
            <p:nvSpPr>
              <p:cNvPr id="25" name="Freeform 25"/>
              <p:cNvSpPr/>
              <p:nvPr/>
            </p:nvSpPr>
            <p:spPr>
              <a:xfrm rot="5400000">
                <a:off x="2912435" y="6070855"/>
                <a:ext cx="510937" cy="453341"/>
              </a:xfrm>
              <a:custGeom>
                <a:avLst/>
                <a:gdLst/>
                <a:ahLst/>
                <a:cxnLst/>
                <a:rect l="l" t="t" r="r" b="b"/>
                <a:pathLst>
                  <a:path w="510937" h="453341">
                    <a:moveTo>
                      <a:pt x="0" y="0"/>
                    </a:moveTo>
                    <a:lnTo>
                      <a:pt x="510937" y="0"/>
                    </a:lnTo>
                    <a:lnTo>
                      <a:pt x="510937" y="453340"/>
                    </a:lnTo>
                    <a:lnTo>
                      <a:pt x="0" y="45334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3663160" y="6158927"/>
                <a:ext cx="4397771" cy="3652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95"/>
                  </a:lnSpc>
                  <a:spcBef>
                    <a:spcPct val="0"/>
                  </a:spcBef>
                </a:pPr>
                <a:r>
                  <a:rPr lang="en-US" sz="4400" b="1" spc="300" dirty="0">
                    <a:solidFill>
                      <a:srgbClr val="051D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Output</a:t>
                </a:r>
              </a:p>
            </p:txBody>
          </p:sp>
          <p:sp>
            <p:nvSpPr>
              <p:cNvPr id="28" name="Freeform 28"/>
              <p:cNvSpPr/>
              <p:nvPr/>
            </p:nvSpPr>
            <p:spPr>
              <a:xfrm rot="5400000">
                <a:off x="2912435" y="6696090"/>
                <a:ext cx="510937" cy="453341"/>
              </a:xfrm>
              <a:custGeom>
                <a:avLst/>
                <a:gdLst/>
                <a:ahLst/>
                <a:cxnLst/>
                <a:rect l="l" t="t" r="r" b="b"/>
                <a:pathLst>
                  <a:path w="510937" h="453341">
                    <a:moveTo>
                      <a:pt x="0" y="0"/>
                    </a:moveTo>
                    <a:lnTo>
                      <a:pt x="510937" y="0"/>
                    </a:lnTo>
                    <a:lnTo>
                      <a:pt x="510937" y="453340"/>
                    </a:lnTo>
                    <a:lnTo>
                      <a:pt x="0" y="45334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3663160" y="6812934"/>
                <a:ext cx="4579735" cy="3652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95"/>
                  </a:lnSpc>
                  <a:spcBef>
                    <a:spcPct val="0"/>
                  </a:spcBef>
                </a:pPr>
                <a:r>
                  <a:rPr lang="en-US" sz="4400" b="1" spc="300" dirty="0">
                    <a:solidFill>
                      <a:srgbClr val="051D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Conclusion</a:t>
                </a:r>
              </a:p>
            </p:txBody>
          </p:sp>
          <p:sp>
            <p:nvSpPr>
              <p:cNvPr id="31" name="Freeform 31"/>
              <p:cNvSpPr/>
              <p:nvPr/>
            </p:nvSpPr>
            <p:spPr>
              <a:xfrm rot="5400000">
                <a:off x="2912435" y="7321598"/>
                <a:ext cx="510937" cy="453341"/>
              </a:xfrm>
              <a:custGeom>
                <a:avLst/>
                <a:gdLst/>
                <a:ahLst/>
                <a:cxnLst/>
                <a:rect l="l" t="t" r="r" b="b"/>
                <a:pathLst>
                  <a:path w="510937" h="453341">
                    <a:moveTo>
                      <a:pt x="0" y="0"/>
                    </a:moveTo>
                    <a:lnTo>
                      <a:pt x="510937" y="0"/>
                    </a:lnTo>
                    <a:lnTo>
                      <a:pt x="510937" y="453341"/>
                    </a:lnTo>
                    <a:lnTo>
                      <a:pt x="0" y="4533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3663160" y="7378986"/>
                <a:ext cx="4397771" cy="3652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95"/>
                  </a:lnSpc>
                  <a:spcBef>
                    <a:spcPct val="0"/>
                  </a:spcBef>
                </a:pPr>
                <a:r>
                  <a:rPr lang="en-US" sz="4400" b="1" spc="300" dirty="0">
                    <a:solidFill>
                      <a:srgbClr val="051D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Reference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0496F-777A-F031-B027-77047C923AA8}"/>
              </a:ext>
            </a:extLst>
          </p:cNvPr>
          <p:cNvGrpSpPr/>
          <p:nvPr/>
        </p:nvGrpSpPr>
        <p:grpSpPr>
          <a:xfrm>
            <a:off x="-2209800" y="-2370800"/>
            <a:ext cx="23166531" cy="15049115"/>
            <a:chOff x="-2209800" y="-2370800"/>
            <a:chExt cx="23166531" cy="15049115"/>
          </a:xfrm>
        </p:grpSpPr>
        <p:sp>
          <p:nvSpPr>
            <p:cNvPr id="9" name="TextBox 9"/>
            <p:cNvSpPr txBox="1"/>
            <p:nvPr/>
          </p:nvSpPr>
          <p:spPr>
            <a:xfrm>
              <a:off x="4849419" y="621208"/>
              <a:ext cx="8589163" cy="1092863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lvl="0" indent="0" algn="ctr">
                <a:lnSpc>
                  <a:spcPts val="8195"/>
                </a:lnSpc>
                <a:spcBef>
                  <a:spcPct val="0"/>
                </a:spcBef>
              </a:pPr>
              <a:r>
                <a:rPr lang="en-US" sz="9600" b="1" dirty="0">
                  <a:solidFill>
                    <a:schemeClr val="tx2">
                      <a:lumMod val="75000"/>
                    </a:schemeClr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Introduction</a:t>
              </a:r>
              <a:endParaRPr lang="en-US" sz="5854" b="1" dirty="0">
                <a:solidFill>
                  <a:schemeClr val="tx2">
                    <a:lumMod val="75000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66800" y="2171700"/>
              <a:ext cx="16154400" cy="67710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4400" b="1" dirty="0" err="1">
                  <a:latin typeface="Poppins" panose="00000500000000000000" pitchFamily="2" charset="0"/>
                  <a:cs typeface="Poppins" panose="00000500000000000000" pitchFamily="2" charset="0"/>
                </a:rPr>
                <a:t>StudyNest</a:t>
              </a:r>
              <a:r>
                <a:rPr lang="en-US" sz="4400" b="1" dirty="0">
                  <a:latin typeface="Poppins" panose="00000500000000000000" pitchFamily="2" charset="0"/>
                  <a:cs typeface="Poppins" panose="00000500000000000000" pitchFamily="2" charset="0"/>
                </a:rPr>
                <a:t> is a user-friendly learning platform designed to help students succeed in their academic journey.</a:t>
              </a:r>
            </a:p>
            <a:p>
              <a:pPr algn="just"/>
              <a:br>
                <a:rPr lang="en-US" sz="44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4400" b="1" dirty="0">
                  <a:latin typeface="Poppins" panose="00000500000000000000" pitchFamily="2" charset="0"/>
                  <a:cs typeface="Poppins" panose="00000500000000000000" pitchFamily="2" charset="0"/>
                </a:rPr>
                <a:t>It provides role-based access for Students and Tutors, semester-wise modules, and interactive MCQ tests with instant results.</a:t>
              </a:r>
            </a:p>
            <a:p>
              <a:pPr algn="just"/>
              <a:br>
                <a:rPr lang="en-US" sz="44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4400" b="1" dirty="0">
                  <a:latin typeface="Poppins" panose="00000500000000000000" pitchFamily="2" charset="0"/>
                  <a:cs typeface="Poppins" panose="00000500000000000000" pitchFamily="2" charset="0"/>
                </a:rPr>
                <a:t>The platform generates personalized certificates and offers an AI-powered course recommendation system to guide students towards the right learning paths.</a:t>
              </a:r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58D7B88D-DD1C-E28C-5C91-9793E6B505D8}"/>
                </a:ext>
              </a:extLst>
            </p:cNvPr>
            <p:cNvGrpSpPr/>
            <p:nvPr/>
          </p:nvGrpSpPr>
          <p:grpSpPr>
            <a:xfrm>
              <a:off x="-2209800" y="-2370800"/>
              <a:ext cx="3735531" cy="3735531"/>
              <a:chOff x="0" y="0"/>
              <a:chExt cx="812800" cy="812800"/>
            </a:xfrm>
          </p:grpSpPr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226F3E77-B2B7-847E-8BCD-B59CDE9CC9E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0" cap="sq">
                <a:solidFill>
                  <a:srgbClr val="145DA0"/>
                </a:solidFill>
                <a:prstDash val="solid"/>
                <a:miter/>
              </a:ln>
            </p:spPr>
          </p:sp>
          <p:sp>
            <p:nvSpPr>
              <p:cNvPr id="16" name="TextBox 8">
                <a:extLst>
                  <a:ext uri="{FF2B5EF4-FFF2-40B4-BE49-F238E27FC236}">
                    <a16:creationId xmlns:a16="http://schemas.microsoft.com/office/drawing/2014/main" id="{C0D37288-D124-1A85-18F2-1E5911400B7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9925F90E-39C2-268D-0018-0E8BCDFED7B6}"/>
                </a:ext>
              </a:extLst>
            </p:cNvPr>
            <p:cNvGrpSpPr/>
            <p:nvPr/>
          </p:nvGrpSpPr>
          <p:grpSpPr>
            <a:xfrm>
              <a:off x="17221200" y="8942784"/>
              <a:ext cx="3735531" cy="3735531"/>
              <a:chOff x="0" y="0"/>
              <a:chExt cx="812800" cy="812800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D99AF026-07FC-CB9C-A471-7DBE0A06345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0" cap="sq">
                <a:solidFill>
                  <a:srgbClr val="145DA0"/>
                </a:solidFill>
                <a:prstDash val="solid"/>
                <a:miter/>
              </a:ln>
            </p:spPr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3058ACA6-D763-E4AC-8EEB-B9870652D9F2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D6880C7-A724-1920-63E0-CE60FEEE3878}"/>
              </a:ext>
            </a:extLst>
          </p:cNvPr>
          <p:cNvGrpSpPr/>
          <p:nvPr/>
        </p:nvGrpSpPr>
        <p:grpSpPr>
          <a:xfrm>
            <a:off x="-2428829" y="-1782102"/>
            <a:ext cx="25313151" cy="14245732"/>
            <a:chOff x="-2428829" y="-1782102"/>
            <a:chExt cx="25313151" cy="14245732"/>
          </a:xfrm>
        </p:grpSpPr>
        <p:sp>
          <p:nvSpPr>
            <p:cNvPr id="2" name="Freeform 3">
              <a:extLst>
                <a:ext uri="{FF2B5EF4-FFF2-40B4-BE49-F238E27FC236}">
                  <a16:creationId xmlns:a16="http://schemas.microsoft.com/office/drawing/2014/main" id="{8F8A5F4E-2B61-6BC3-03A9-7217EBF2E92E}"/>
                </a:ext>
              </a:extLst>
            </p:cNvPr>
            <p:cNvSpPr/>
            <p:nvPr/>
          </p:nvSpPr>
          <p:spPr>
            <a:xfrm rot="748624">
              <a:off x="14946045" y="-1457436"/>
              <a:ext cx="3964281" cy="13408751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14246787" y="-386013"/>
              <a:ext cx="8637535" cy="10294303"/>
              <a:chOff x="0" y="0"/>
              <a:chExt cx="8603361" cy="1028674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2794" y="-127"/>
                <a:ext cx="8606155" cy="10286873"/>
              </a:xfrm>
              <a:custGeom>
                <a:avLst/>
                <a:gdLst/>
                <a:ahLst/>
                <a:cxnLst/>
                <a:rect l="l" t="t" r="r" b="b"/>
                <a:pathLst>
                  <a:path w="8606155" h="10286873">
                    <a:moveTo>
                      <a:pt x="8606155" y="10251440"/>
                    </a:moveTo>
                    <a:cubicBezTo>
                      <a:pt x="8606155" y="10284587"/>
                      <a:pt x="8595487" y="10286873"/>
                      <a:pt x="8567674" y="10286873"/>
                    </a:cubicBezTo>
                    <a:cubicBezTo>
                      <a:pt x="5713095" y="10286238"/>
                      <a:pt x="2858643" y="10286238"/>
                      <a:pt x="4064" y="10286238"/>
                    </a:cubicBezTo>
                    <a:cubicBezTo>
                      <a:pt x="0" y="10272395"/>
                      <a:pt x="6350" y="10259822"/>
                      <a:pt x="9271" y="10246995"/>
                    </a:cubicBezTo>
                    <a:cubicBezTo>
                      <a:pt x="134747" y="9685401"/>
                      <a:pt x="260350" y="9123934"/>
                      <a:pt x="386207" y="8562467"/>
                    </a:cubicBezTo>
                    <a:cubicBezTo>
                      <a:pt x="565658" y="7761986"/>
                      <a:pt x="745490" y="6961632"/>
                      <a:pt x="924814" y="6161151"/>
                    </a:cubicBezTo>
                    <a:cubicBezTo>
                      <a:pt x="1146302" y="5172583"/>
                      <a:pt x="1367282" y="4184015"/>
                      <a:pt x="1588643" y="3195574"/>
                    </a:cubicBezTo>
                    <a:cubicBezTo>
                      <a:pt x="1813560" y="2191385"/>
                      <a:pt x="2038604" y="1187323"/>
                      <a:pt x="2264156" y="183261"/>
                    </a:cubicBezTo>
                    <a:cubicBezTo>
                      <a:pt x="2277872" y="122174"/>
                      <a:pt x="2286635" y="59690"/>
                      <a:pt x="2308860" y="635"/>
                    </a:cubicBezTo>
                    <a:cubicBezTo>
                      <a:pt x="4395216" y="635"/>
                      <a:pt x="6481572" y="635"/>
                      <a:pt x="8567928" y="0"/>
                    </a:cubicBezTo>
                    <a:cubicBezTo>
                      <a:pt x="8596249" y="0"/>
                      <a:pt x="8605901" y="3429"/>
                      <a:pt x="8605901" y="35814"/>
                    </a:cubicBezTo>
                    <a:cubicBezTo>
                      <a:pt x="8605139" y="3441065"/>
                      <a:pt x="8605139" y="6846316"/>
                      <a:pt x="8606155" y="1025144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8002" r="-51461"/>
                </a:stretch>
              </a:blipFill>
            </p:spPr>
          </p:sp>
        </p:grpSp>
        <p:sp>
          <p:nvSpPr>
            <p:cNvPr id="4" name="TextBox 4"/>
            <p:cNvSpPr txBox="1"/>
            <p:nvPr/>
          </p:nvSpPr>
          <p:spPr>
            <a:xfrm>
              <a:off x="13266830" y="-144661"/>
              <a:ext cx="5021170" cy="10431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239485" y="666379"/>
              <a:ext cx="13809030" cy="1092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8195"/>
                </a:lnSpc>
                <a:spcBef>
                  <a:spcPct val="0"/>
                </a:spcBef>
              </a:pPr>
              <a:r>
                <a:rPr lang="en-IN" sz="9600" b="1" dirty="0">
                  <a:latin typeface="Montserrat Bold" panose="00000800000000000000" charset="0"/>
                  <a:cs typeface="Mongolian Baiti" panose="03000500000000000000" pitchFamily="66" charset="0"/>
                </a:rPr>
                <a:t>Problem Statement</a:t>
              </a:r>
              <a:endParaRPr lang="en-US" sz="96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-1595820" y="-1782102"/>
              <a:ext cx="3564204" cy="356420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0" cap="sq">
                <a:solidFill>
                  <a:srgbClr val="051D40">
                    <a:alpha val="15686"/>
                  </a:srgbClr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5258207" y="7352950"/>
              <a:ext cx="4831916" cy="5110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0" name="Rectangle 4">
              <a:extLst>
                <a:ext uri="{FF2B5EF4-FFF2-40B4-BE49-F238E27FC236}">
                  <a16:creationId xmlns:a16="http://schemas.microsoft.com/office/drawing/2014/main" id="{9493A861-732A-201C-E6A5-DE6738CF9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259" y="2490708"/>
              <a:ext cx="12989137" cy="6090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Lack of semester-wise study resources at one place</a:t>
              </a: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No instant quiz feedback for students</a:t>
              </a: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Manual certificate generation is slow</a:t>
              </a: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No personalized course recommendations</a:t>
              </a: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Tutors struggle to monitor student progress</a:t>
              </a: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CB981521-89C7-55B3-ADAC-CC70EA39FF11}"/>
                </a:ext>
              </a:extLst>
            </p:cNvPr>
            <p:cNvGrpSpPr/>
            <p:nvPr/>
          </p:nvGrpSpPr>
          <p:grpSpPr>
            <a:xfrm>
              <a:off x="-2428829" y="8126188"/>
              <a:ext cx="3564204" cy="3564204"/>
              <a:chOff x="0" y="0"/>
              <a:chExt cx="812800" cy="812800"/>
            </a:xfrm>
          </p:grpSpPr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C9F45F6D-1DA0-131B-1EF3-25D582845E8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0" cap="sq">
                <a:solidFill>
                  <a:srgbClr val="051D40">
                    <a:alpha val="15686"/>
                  </a:srgbClr>
                </a:solidFill>
                <a:prstDash val="solid"/>
                <a:miter/>
              </a:ln>
            </p:spPr>
          </p:sp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A8C69B30-1E7D-8726-F11D-0BCD9C0E915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47770E7-C4B5-577C-49EE-02BCA756B084}"/>
              </a:ext>
            </a:extLst>
          </p:cNvPr>
          <p:cNvGrpSpPr/>
          <p:nvPr/>
        </p:nvGrpSpPr>
        <p:grpSpPr>
          <a:xfrm>
            <a:off x="-1595820" y="-1782102"/>
            <a:ext cx="21736162" cy="14022531"/>
            <a:chOff x="-1595820" y="-1782102"/>
            <a:chExt cx="21736162" cy="14022531"/>
          </a:xfrm>
        </p:grpSpPr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15D2F015-30CB-472B-49AA-89C914A41372}"/>
                </a:ext>
              </a:extLst>
            </p:cNvPr>
            <p:cNvSpPr txBox="1"/>
            <p:nvPr/>
          </p:nvSpPr>
          <p:spPr>
            <a:xfrm>
              <a:off x="2239485" y="666379"/>
              <a:ext cx="13809030" cy="1092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8195"/>
                </a:lnSpc>
                <a:spcBef>
                  <a:spcPct val="0"/>
                </a:spcBef>
              </a:pPr>
              <a:r>
                <a:rPr lang="en-IN" sz="9600" b="1" dirty="0">
                  <a:latin typeface="Montserrat Bold" panose="00000800000000000000" charset="0"/>
                  <a:cs typeface="Mongolian Baiti" panose="03000500000000000000" pitchFamily="66" charset="0"/>
                </a:rPr>
                <a:t>Objectives</a:t>
              </a:r>
              <a:endParaRPr lang="en-US" sz="96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endParaRP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955908BC-B318-02FA-68C2-632401845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2272316"/>
              <a:ext cx="11370420" cy="7117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Provide semester-wise learning modules</a:t>
              </a: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Enable instant MCQ test evaluation</a:t>
              </a: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Auto-generate digital certificates</a:t>
              </a: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Recommend courses using AI</a:t>
              </a: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4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Ensure secure login &amp; data handling</a:t>
              </a:r>
            </a:p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altLang="en-US" sz="44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Offer student report.</a:t>
              </a:r>
              <a:endParaRPr lang="en-US" altLang="en-US" sz="4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" name="Group 6">
              <a:extLst>
                <a:ext uri="{FF2B5EF4-FFF2-40B4-BE49-F238E27FC236}">
                  <a16:creationId xmlns:a16="http://schemas.microsoft.com/office/drawing/2014/main" id="{C2CF382B-2881-99B0-3080-1EF0ED3CB3E2}"/>
                </a:ext>
              </a:extLst>
            </p:cNvPr>
            <p:cNvGrpSpPr/>
            <p:nvPr/>
          </p:nvGrpSpPr>
          <p:grpSpPr>
            <a:xfrm>
              <a:off x="-1595820" y="-1782102"/>
              <a:ext cx="3564204" cy="3564204"/>
              <a:chOff x="0" y="0"/>
              <a:chExt cx="812800" cy="812800"/>
            </a:xfrm>
          </p:grpSpPr>
          <p:sp>
            <p:nvSpPr>
              <p:cNvPr id="3" name="Freeform 7">
                <a:extLst>
                  <a:ext uri="{FF2B5EF4-FFF2-40B4-BE49-F238E27FC236}">
                    <a16:creationId xmlns:a16="http://schemas.microsoft.com/office/drawing/2014/main" id="{5C1DF2C7-3094-01CC-3D53-115AFE6AE64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0" cap="sq">
                <a:solidFill>
                  <a:srgbClr val="051D40">
                    <a:alpha val="15686"/>
                  </a:srgbClr>
                </a:solidFill>
                <a:prstDash val="solid"/>
                <a:miter/>
              </a:ln>
            </p:spPr>
          </p:sp>
          <p:sp>
            <p:nvSpPr>
              <p:cNvPr id="4" name="TextBox 8">
                <a:extLst>
                  <a:ext uri="{FF2B5EF4-FFF2-40B4-BE49-F238E27FC236}">
                    <a16:creationId xmlns:a16="http://schemas.microsoft.com/office/drawing/2014/main" id="{FF0B0FC1-96E3-B4D7-5F0D-9BFA4978FB33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FCA99AE1-7B1A-D319-08BC-6E6126F0E3BF}"/>
                </a:ext>
              </a:extLst>
            </p:cNvPr>
            <p:cNvGrpSpPr/>
            <p:nvPr/>
          </p:nvGrpSpPr>
          <p:grpSpPr>
            <a:xfrm>
              <a:off x="16490475" y="8504898"/>
              <a:ext cx="3564204" cy="3564204"/>
              <a:chOff x="0" y="0"/>
              <a:chExt cx="812800" cy="812800"/>
            </a:xfrm>
          </p:grpSpPr>
          <p:sp>
            <p:nvSpPr>
              <p:cNvPr id="6" name="Freeform 7">
                <a:extLst>
                  <a:ext uri="{FF2B5EF4-FFF2-40B4-BE49-F238E27FC236}">
                    <a16:creationId xmlns:a16="http://schemas.microsoft.com/office/drawing/2014/main" id="{7E4E3F78-2489-80C3-F705-800BD334996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0" cap="sq">
                <a:solidFill>
                  <a:srgbClr val="051D40">
                    <a:alpha val="15686"/>
                  </a:srgbClr>
                </a:solidFill>
                <a:prstDash val="solid"/>
                <a:miter/>
              </a:ln>
            </p:spPr>
          </p:sp>
          <p:sp>
            <p:nvSpPr>
              <p:cNvPr id="7" name="TextBox 8">
                <a:extLst>
                  <a:ext uri="{FF2B5EF4-FFF2-40B4-BE49-F238E27FC236}">
                    <a16:creationId xmlns:a16="http://schemas.microsoft.com/office/drawing/2014/main" id="{8ABAEEF2-274E-E0C7-3DAF-2C492CEDAF41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9" name="Graphic 8" descr="Bullseye with solid fill">
              <a:extLst>
                <a:ext uri="{FF2B5EF4-FFF2-40B4-BE49-F238E27FC236}">
                  <a16:creationId xmlns:a16="http://schemas.microsoft.com/office/drawing/2014/main" id="{8B0212EF-604B-17A9-0AD9-A59083F16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70620" y="2840146"/>
              <a:ext cx="4606708" cy="4606708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11" name="Graphic 10" descr="Back with solid fill">
              <a:extLst>
                <a:ext uri="{FF2B5EF4-FFF2-40B4-BE49-F238E27FC236}">
                  <a16:creationId xmlns:a16="http://schemas.microsoft.com/office/drawing/2014/main" id="{417237AA-C838-6D8E-F7B5-B15CC7D7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3897293">
              <a:off x="12922244" y="595283"/>
              <a:ext cx="2684293" cy="2684293"/>
            </a:xfrm>
            <a:prstGeom prst="rect">
              <a:avLst/>
            </a:prstGeom>
          </p:spPr>
        </p:pic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C9C6885-C659-6468-29E5-5BA41684BA4B}"/>
                </a:ext>
              </a:extLst>
            </p:cNvPr>
            <p:cNvSpPr/>
            <p:nvPr/>
          </p:nvSpPr>
          <p:spPr>
            <a:xfrm>
              <a:off x="16404811" y="8504898"/>
              <a:ext cx="3735531" cy="373553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53561" y="-3300250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24507775-611C-4354-B0A1-62CA4678F362}"/>
              </a:ext>
            </a:extLst>
          </p:cNvPr>
          <p:cNvSpPr txBox="1"/>
          <p:nvPr/>
        </p:nvSpPr>
        <p:spPr>
          <a:xfrm>
            <a:off x="2239485" y="495300"/>
            <a:ext cx="13809030" cy="2160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95"/>
              </a:lnSpc>
              <a:spcBef>
                <a:spcPct val="0"/>
              </a:spcBef>
            </a:pPr>
            <a:r>
              <a:rPr lang="en-IN" sz="9600" dirty="0">
                <a:latin typeface="Montserrat Bold" panose="00000800000000000000" charset="0"/>
              </a:rPr>
              <a:t>Algorithms &amp; Methods Used</a:t>
            </a:r>
            <a:endParaRPr lang="en-US" sz="96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81E13520-C9B1-2AB2-F793-C7C0E48D2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" y="2722721"/>
            <a:ext cx="16687800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Role-Based Authentication: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Secure login system using Spring Security +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BCrypt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password encryption.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MCQ Test Evaluation: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Real-time comparison of student answers with correct options to calculate score instantly.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Certificate Generation: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iText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PDF library used to auto-generate digital certificates with student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AI Course Recommendation: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Basic rule-based AI chatbot by using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the “API.COHERE.AI”.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Data Handling: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MySQL + JPA for reliable data storage and retrieval of users, tests, results, and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Secure Session Management: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Spring Boot session handling + validation for safe data access.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A1F07-99A8-5ED9-6662-1C222F62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5">
            <a:extLst>
              <a:ext uri="{FF2B5EF4-FFF2-40B4-BE49-F238E27FC236}">
                <a16:creationId xmlns:a16="http://schemas.microsoft.com/office/drawing/2014/main" id="{03BF57F9-5174-A92A-AB9B-2F80876AC1C0}"/>
              </a:ext>
            </a:extLst>
          </p:cNvPr>
          <p:cNvSpPr txBox="1"/>
          <p:nvPr/>
        </p:nvSpPr>
        <p:spPr>
          <a:xfrm>
            <a:off x="2239485" y="666379"/>
            <a:ext cx="13809030" cy="109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95"/>
              </a:lnSpc>
              <a:spcBef>
                <a:spcPct val="0"/>
              </a:spcBef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Modules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BC04F-03D3-A582-A577-674DCE46A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06741"/>
            <a:ext cx="16459200" cy="710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User Registration </a:t>
            </a:r>
            <a:endParaRPr lang="en-US" altLang="en-US" sz="44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alt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Redirect to users semester dashboard</a:t>
            </a:r>
            <a:endParaRPr lang="en-US" altLang="en-US" sz="4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alt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Consuming the content of all the modules</a:t>
            </a: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alt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MCQ based test of each module</a:t>
            </a:r>
          </a:p>
          <a:p>
            <a:pPr marL="742950" lvl="0" indent="-7429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IN" alt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Check progress &amp; Certificate generation</a:t>
            </a: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alt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Ai recommendation for low grades</a:t>
            </a: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IN" altLang="en-US" sz="4400" b="1" dirty="0">
                <a:latin typeface="Poppins" panose="00000500000000000000" pitchFamily="2" charset="0"/>
                <a:cs typeface="Poppins" panose="00000500000000000000" pitchFamily="2" charset="0"/>
              </a:rPr>
              <a:t>Student report generation by admin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1241A6-7CEE-740B-A929-EC3B42E557CB}"/>
              </a:ext>
            </a:extLst>
          </p:cNvPr>
          <p:cNvGrpSpPr/>
          <p:nvPr/>
        </p:nvGrpSpPr>
        <p:grpSpPr>
          <a:xfrm>
            <a:off x="15621000" y="-709937"/>
            <a:ext cx="4728216" cy="11706873"/>
            <a:chOff x="15320173" y="-1485900"/>
            <a:chExt cx="4728216" cy="1170687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F0F470-4C31-FC0D-8600-56C9D7FBC9A5}"/>
                </a:ext>
              </a:extLst>
            </p:cNvPr>
            <p:cNvGrpSpPr/>
            <p:nvPr/>
          </p:nvGrpSpPr>
          <p:grpSpPr>
            <a:xfrm>
              <a:off x="15320173" y="-1485900"/>
              <a:ext cx="4710631" cy="6929576"/>
              <a:chOff x="15320173" y="-1485900"/>
              <a:chExt cx="4710631" cy="6929576"/>
            </a:xfrm>
          </p:grpSpPr>
          <p:grpSp>
            <p:nvGrpSpPr>
              <p:cNvPr id="2" name="Group 2">
                <a:extLst>
                  <a:ext uri="{FF2B5EF4-FFF2-40B4-BE49-F238E27FC236}">
                    <a16:creationId xmlns:a16="http://schemas.microsoft.com/office/drawing/2014/main" id="{27E57799-76F5-5E7B-78DC-AF5BB819ABB3}"/>
                  </a:ext>
                </a:extLst>
              </p:cNvPr>
              <p:cNvGrpSpPr/>
              <p:nvPr/>
            </p:nvGrpSpPr>
            <p:grpSpPr>
              <a:xfrm>
                <a:off x="15337758" y="-1485900"/>
                <a:ext cx="4693046" cy="4693046"/>
                <a:chOff x="0" y="0"/>
                <a:chExt cx="812800" cy="812800"/>
              </a:xfrm>
            </p:grpSpPr>
            <p:sp>
              <p:nvSpPr>
                <p:cNvPr id="3" name="Freeform 3">
                  <a:extLst>
                    <a:ext uri="{FF2B5EF4-FFF2-40B4-BE49-F238E27FC236}">
                      <a16:creationId xmlns:a16="http://schemas.microsoft.com/office/drawing/2014/main" id="{4162691B-4ED1-1808-2744-B1621C4C838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00" cap="sq">
                  <a:solidFill>
                    <a:srgbClr val="145DA0"/>
                  </a:solidFill>
                  <a:prstDash val="solid"/>
                  <a:miter/>
                </a:ln>
              </p:spPr>
            </p:sp>
            <p:sp>
              <p:nvSpPr>
                <p:cNvPr id="4" name="TextBox 4">
                  <a:extLst>
                    <a:ext uri="{FF2B5EF4-FFF2-40B4-BE49-F238E27FC236}">
                      <a16:creationId xmlns:a16="http://schemas.microsoft.com/office/drawing/2014/main" id="{791D69F5-96DD-25BA-E1B2-73D3471F0291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9" name="Group 2">
                <a:extLst>
                  <a:ext uri="{FF2B5EF4-FFF2-40B4-BE49-F238E27FC236}">
                    <a16:creationId xmlns:a16="http://schemas.microsoft.com/office/drawing/2014/main" id="{B3458950-747C-0DCD-47B0-27C30A31AAB5}"/>
                  </a:ext>
                </a:extLst>
              </p:cNvPr>
              <p:cNvGrpSpPr/>
              <p:nvPr/>
            </p:nvGrpSpPr>
            <p:grpSpPr>
              <a:xfrm>
                <a:off x="15320173" y="750630"/>
                <a:ext cx="4693046" cy="4693046"/>
                <a:chOff x="0" y="0"/>
                <a:chExt cx="812800" cy="812800"/>
              </a:xfrm>
            </p:grpSpPr>
            <p:sp>
              <p:nvSpPr>
                <p:cNvPr id="10" name="Freeform 3">
                  <a:extLst>
                    <a:ext uri="{FF2B5EF4-FFF2-40B4-BE49-F238E27FC236}">
                      <a16:creationId xmlns:a16="http://schemas.microsoft.com/office/drawing/2014/main" id="{AC607FD4-CB88-A37B-FEFB-32A8ED4C83D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00" cap="sq">
                  <a:solidFill>
                    <a:srgbClr val="145DA0"/>
                  </a:solidFill>
                  <a:prstDash val="solid"/>
                  <a:miter/>
                </a:ln>
              </p:spPr>
            </p:sp>
            <p:sp>
              <p:nvSpPr>
                <p:cNvPr id="11" name="TextBox 4">
                  <a:extLst>
                    <a:ext uri="{FF2B5EF4-FFF2-40B4-BE49-F238E27FC236}">
                      <a16:creationId xmlns:a16="http://schemas.microsoft.com/office/drawing/2014/main" id="{EDA0C748-9D7B-A870-E120-8654B0363C8F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A18DA2C-1E86-5AFD-C6EE-2D70BA5A3687}"/>
                </a:ext>
              </a:extLst>
            </p:cNvPr>
            <p:cNvGrpSpPr/>
            <p:nvPr/>
          </p:nvGrpSpPr>
          <p:grpSpPr>
            <a:xfrm>
              <a:off x="15337758" y="3291397"/>
              <a:ext cx="4710631" cy="6929576"/>
              <a:chOff x="15320173" y="-1485900"/>
              <a:chExt cx="4710631" cy="6929576"/>
            </a:xfrm>
          </p:grpSpPr>
          <p:grpSp>
            <p:nvGrpSpPr>
              <p:cNvPr id="14" name="Group 2">
                <a:extLst>
                  <a:ext uri="{FF2B5EF4-FFF2-40B4-BE49-F238E27FC236}">
                    <a16:creationId xmlns:a16="http://schemas.microsoft.com/office/drawing/2014/main" id="{DE9C8329-13CF-484D-47AA-9049FEFA9EB4}"/>
                  </a:ext>
                </a:extLst>
              </p:cNvPr>
              <p:cNvGrpSpPr/>
              <p:nvPr/>
            </p:nvGrpSpPr>
            <p:grpSpPr>
              <a:xfrm>
                <a:off x="15337758" y="-1485900"/>
                <a:ext cx="4693046" cy="4693046"/>
                <a:chOff x="0" y="0"/>
                <a:chExt cx="812800" cy="812800"/>
              </a:xfrm>
            </p:grpSpPr>
            <p:sp>
              <p:nvSpPr>
                <p:cNvPr id="18" name="Freeform 3">
                  <a:extLst>
                    <a:ext uri="{FF2B5EF4-FFF2-40B4-BE49-F238E27FC236}">
                      <a16:creationId xmlns:a16="http://schemas.microsoft.com/office/drawing/2014/main" id="{025E2A5A-2CDE-B628-F419-5FC5965172B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00" cap="sq">
                  <a:solidFill>
                    <a:srgbClr val="145DA0"/>
                  </a:solidFill>
                  <a:prstDash val="solid"/>
                  <a:miter/>
                </a:ln>
              </p:spPr>
            </p:sp>
            <p:sp>
              <p:nvSpPr>
                <p:cNvPr id="19" name="TextBox 4">
                  <a:extLst>
                    <a:ext uri="{FF2B5EF4-FFF2-40B4-BE49-F238E27FC236}">
                      <a16:creationId xmlns:a16="http://schemas.microsoft.com/office/drawing/2014/main" id="{353FA6F5-3AFE-DB57-7B3C-120681F73256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5" name="Group 2">
                <a:extLst>
                  <a:ext uri="{FF2B5EF4-FFF2-40B4-BE49-F238E27FC236}">
                    <a16:creationId xmlns:a16="http://schemas.microsoft.com/office/drawing/2014/main" id="{45330A6F-BC24-B5AF-08FB-8BDB9A1FB2F8}"/>
                  </a:ext>
                </a:extLst>
              </p:cNvPr>
              <p:cNvGrpSpPr/>
              <p:nvPr/>
            </p:nvGrpSpPr>
            <p:grpSpPr>
              <a:xfrm>
                <a:off x="15320173" y="750630"/>
                <a:ext cx="4693046" cy="4693046"/>
                <a:chOff x="0" y="0"/>
                <a:chExt cx="812800" cy="812800"/>
              </a:xfrm>
            </p:grpSpPr>
            <p:sp>
              <p:nvSpPr>
                <p:cNvPr id="16" name="Freeform 3">
                  <a:extLst>
                    <a:ext uri="{FF2B5EF4-FFF2-40B4-BE49-F238E27FC236}">
                      <a16:creationId xmlns:a16="http://schemas.microsoft.com/office/drawing/2014/main" id="{A973AF96-834E-40EE-AA59-7107E779D3F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00" cap="sq">
                  <a:solidFill>
                    <a:srgbClr val="145DA0"/>
                  </a:solidFill>
                  <a:prstDash val="solid"/>
                  <a:miter/>
                </a:ln>
              </p:spPr>
            </p:sp>
            <p:sp>
              <p:nvSpPr>
                <p:cNvPr id="17" name="TextBox 4">
                  <a:extLst>
                    <a:ext uri="{FF2B5EF4-FFF2-40B4-BE49-F238E27FC236}">
                      <a16:creationId xmlns:a16="http://schemas.microsoft.com/office/drawing/2014/main" id="{56259475-33D7-2944-0F24-1649A9D94383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9682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61EB9687-B390-DB9F-33CD-84335DDAB6B6}"/>
              </a:ext>
            </a:extLst>
          </p:cNvPr>
          <p:cNvSpPr txBox="1"/>
          <p:nvPr/>
        </p:nvSpPr>
        <p:spPr>
          <a:xfrm>
            <a:off x="2438400" y="243594"/>
            <a:ext cx="13809030" cy="109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95"/>
              </a:lnSpc>
              <a:spcBef>
                <a:spcPct val="0"/>
              </a:spcBef>
            </a:pPr>
            <a:r>
              <a:rPr lang="en-IN" sz="96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Output </a:t>
            </a:r>
            <a:endParaRPr lang="en-US" sz="96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B0479A-DC73-5CDB-BDE5-F5C5F4215B03}"/>
              </a:ext>
            </a:extLst>
          </p:cNvPr>
          <p:cNvSpPr txBox="1"/>
          <p:nvPr/>
        </p:nvSpPr>
        <p:spPr>
          <a:xfrm>
            <a:off x="-1519626" y="927918"/>
            <a:ext cx="13809030" cy="2030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95"/>
              </a:lnSpc>
              <a:spcBef>
                <a:spcPct val="0"/>
              </a:spcBef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Montserrat Bold" panose="00000800000000000000" charset="0"/>
                <a:ea typeface="Montserrat Bold"/>
                <a:cs typeface="Mongolian Baiti" panose="03000500000000000000" pitchFamily="66" charset="0"/>
                <a:sym typeface="Montserrat Bold"/>
              </a:rPr>
              <a:t>Modules 01: </a:t>
            </a:r>
            <a:r>
              <a:rPr lang="en-US" altLang="en-US" sz="4800" b="1" dirty="0">
                <a:latin typeface="Poppins" panose="00000500000000000000" pitchFamily="2" charset="0"/>
                <a:cs typeface="Poppins" panose="00000500000000000000" pitchFamily="2" charset="0"/>
              </a:rPr>
              <a:t>User Registration </a:t>
            </a:r>
          </a:p>
          <a:p>
            <a:pPr lvl="0" algn="ctr">
              <a:lnSpc>
                <a:spcPts val="8195"/>
              </a:lnSpc>
              <a:spcBef>
                <a:spcPct val="0"/>
              </a:spcBef>
            </a:pPr>
            <a:endParaRPr lang="en-US" sz="4800" b="1" dirty="0">
              <a:solidFill>
                <a:schemeClr val="tx2">
                  <a:lumMod val="75000"/>
                </a:schemeClr>
              </a:solidFill>
              <a:latin typeface="Montserrat Bold" panose="00000800000000000000" charset="0"/>
              <a:ea typeface="Montserrat Bold"/>
              <a:cs typeface="Mongolian Baiti" panose="03000500000000000000" pitchFamily="66" charset="0"/>
              <a:sym typeface="Montserrat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DCC387-144A-DE8F-A8B6-A3343D4E2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3" r="30985"/>
          <a:stretch>
            <a:fillRect/>
          </a:stretch>
        </p:blipFill>
        <p:spPr>
          <a:xfrm>
            <a:off x="696591" y="1943100"/>
            <a:ext cx="4346101" cy="487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93E673-5A20-A71F-65DF-BAFD50B71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5" t="16227" r="31075" b="17116"/>
          <a:stretch>
            <a:fillRect/>
          </a:stretch>
        </p:blipFill>
        <p:spPr>
          <a:xfrm>
            <a:off x="696591" y="7098637"/>
            <a:ext cx="4346101" cy="29216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3720A5-AC83-9DC8-451F-24C63380F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5794663"/>
            <a:ext cx="12850357" cy="4248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10C95B-E565-A629-25F1-6CDA17828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43" y="1943100"/>
            <a:ext cx="12850357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82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631</Words>
  <Application>Microsoft Office PowerPoint</Application>
  <PresentationFormat>Custom</PresentationFormat>
  <Paragraphs>105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Montserrat</vt:lpstr>
      <vt:lpstr>Wingdings</vt:lpstr>
      <vt:lpstr>Aharoni</vt:lpstr>
      <vt:lpstr>Montserrat Bold</vt:lpstr>
      <vt:lpstr>Poppins</vt:lpstr>
      <vt:lpstr>Times New Roman</vt:lpstr>
      <vt:lpstr>Arial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Aniket</dc:creator>
  <cp:lastModifiedBy>Deepak Dey</cp:lastModifiedBy>
  <cp:revision>13</cp:revision>
  <dcterms:created xsi:type="dcterms:W3CDTF">2006-08-16T00:00:00Z</dcterms:created>
  <dcterms:modified xsi:type="dcterms:W3CDTF">2025-06-16T18:50:02Z</dcterms:modified>
  <dc:identifier>DAGqaH6ZVmM</dc:identifier>
</cp:coreProperties>
</file>